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5D0827-53E1-4A30-B678-4A755861DD47}"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3832834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5D0827-53E1-4A30-B678-4A755861DD47}"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173903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5D0827-53E1-4A30-B678-4A755861DD47}"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1595897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5D0827-53E1-4A30-B678-4A755861DD47}"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1087823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D0827-53E1-4A30-B678-4A755861DD47}" type="datetimeFigureOut">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2573809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5D0827-53E1-4A30-B678-4A755861DD47}"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3611077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5D0827-53E1-4A30-B678-4A755861DD47}" type="datetimeFigureOut">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18566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5D0827-53E1-4A30-B678-4A755861DD47}" type="datetimeFigureOut">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78325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D0827-53E1-4A30-B678-4A755861DD47}" type="datetimeFigureOut">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3524984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75D0827-53E1-4A30-B678-4A755861DD47}"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3559294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75D0827-53E1-4A30-B678-4A755861DD47}" type="datetimeFigureOut">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84131-574D-47D2-BB2F-73819BFAC793}" type="slidenum">
              <a:rPr lang="en-US" smtClean="0"/>
              <a:t>‹#›</a:t>
            </a:fld>
            <a:endParaRPr lang="en-US"/>
          </a:p>
        </p:txBody>
      </p:sp>
    </p:spTree>
    <p:extLst>
      <p:ext uri="{BB962C8B-B14F-4D97-AF65-F5344CB8AC3E}">
        <p14:creationId xmlns:p14="http://schemas.microsoft.com/office/powerpoint/2010/main" val="39907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D0827-53E1-4A30-B678-4A755861DD47}" type="datetimeFigureOut">
              <a:rPr lang="en-US" smtClean="0"/>
              <a:t>12/8/2024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84131-574D-47D2-BB2F-73819BFAC793}" type="slidenum">
              <a:rPr lang="en-US" smtClean="0"/>
              <a:t>‹#›</a:t>
            </a:fld>
            <a:endParaRPr lang="en-US"/>
          </a:p>
        </p:txBody>
      </p:sp>
    </p:spTree>
    <p:extLst>
      <p:ext uri="{BB962C8B-B14F-4D97-AF65-F5344CB8AC3E}">
        <p14:creationId xmlns:p14="http://schemas.microsoft.com/office/powerpoint/2010/main" val="3350108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1"/>
          <p:cNvSpPr/>
          <p:nvPr/>
        </p:nvSpPr>
        <p:spPr>
          <a:xfrm>
            <a:off x="3607917" y="3211629"/>
            <a:ext cx="4976166" cy="419100"/>
          </a:xfrm>
          <a:prstGeom prst="rect">
            <a:avLst/>
          </a:prstGeom>
          <a:noFill/>
          <a:ln/>
        </p:spPr>
        <p:txBody>
          <a:bodyPr wrap="square" lIns="0" tIns="0" rIns="0" bIns="0" rtlCol="0" anchor="t"/>
          <a:lstStyle/>
          <a:p>
            <a:pPr>
              <a:lnSpc>
                <a:spcPts val="3200"/>
              </a:lnSpc>
            </a:pPr>
            <a:r>
              <a:rPr lang="en-US" sz="1600" dirty="0" smtClean="0">
                <a:solidFill>
                  <a:srgbClr val="FFFFFF">
                    <a:alpha val="100000"/>
                  </a:srgbClr>
                </a:solidFill>
                <a:latin typeface="Gilroy Medium" panose="00000600000000000000" pitchFamily="2" charset="0"/>
                <a:ea typeface="Fira Sans Medium"/>
                <a:cs typeface="Eudoxus Sans ExtraBold" pitchFamily="2" charset="0"/>
              </a:rPr>
              <a:t>Web Application For Tutor Find Management System</a:t>
            </a:r>
            <a:endParaRPr lang="en-US" sz="1600" dirty="0">
              <a:latin typeface="Gilroy Medium" panose="00000600000000000000" pitchFamily="2" charset="0"/>
              <a:ea typeface="Fira Sans Medium"/>
              <a:cs typeface="Eudoxus Sans ExtraBold" pitchFamily="2" charset="0"/>
            </a:endParaRPr>
          </a:p>
        </p:txBody>
      </p:sp>
      <p:sp>
        <p:nvSpPr>
          <p:cNvPr id="10" name="TextBox 9"/>
          <p:cNvSpPr txBox="1"/>
          <p:nvPr/>
        </p:nvSpPr>
        <p:spPr>
          <a:xfrm>
            <a:off x="980657" y="3641156"/>
            <a:ext cx="10230686" cy="1938992"/>
          </a:xfrm>
          <a:prstGeom prst="rect">
            <a:avLst/>
          </a:prstGeom>
          <a:noFill/>
        </p:spPr>
        <p:txBody>
          <a:bodyPr wrap="none" rtlCol="0">
            <a:spAutoFit/>
          </a:bodyPr>
          <a:lstStyle/>
          <a:p>
            <a:r>
              <a:rPr lang="en-US" sz="12000" b="1" dirty="0" smtClean="0">
                <a:solidFill>
                  <a:schemeClr val="bg1"/>
                </a:solidFill>
                <a:latin typeface="Poppins" panose="00000500000000000000" pitchFamily="2" charset="0"/>
                <a:cs typeface="Poppins" panose="00000500000000000000" pitchFamily="2" charset="0"/>
              </a:rPr>
              <a:t>SmartTutors</a:t>
            </a:r>
            <a:endParaRPr lang="en-US" sz="12000" b="1" dirty="0">
              <a:solidFill>
                <a:schemeClr val="bg1"/>
              </a:solidFill>
              <a:latin typeface="Poppins" panose="00000500000000000000" pitchFamily="2" charset="0"/>
              <a:cs typeface="Poppins" panose="00000500000000000000" pitchFamily="2" charset="0"/>
            </a:endParaRPr>
          </a:p>
        </p:txBody>
      </p:sp>
      <p:pic>
        <p:nvPicPr>
          <p:cNvPr id="7" name="Picture 6"/>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31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7" name="TextBox 16"/>
          <p:cNvSpPr txBox="1"/>
          <p:nvPr/>
        </p:nvSpPr>
        <p:spPr>
          <a:xfrm>
            <a:off x="606752" y="5888052"/>
            <a:ext cx="1120820" cy="276999"/>
          </a:xfrm>
          <a:prstGeom prst="rect">
            <a:avLst/>
          </a:prstGeom>
          <a:noFill/>
        </p:spPr>
        <p:txBody>
          <a:bodyPr wrap="none" rtlCol="0">
            <a:spAutoFit/>
          </a:bodyPr>
          <a:lstStyle/>
          <a:p>
            <a:r>
              <a:rPr lang="en-US" sz="1200" dirty="0" smtClean="0">
                <a:solidFill>
                  <a:schemeClr val="bg1">
                    <a:lumMod val="65000"/>
                  </a:schemeClr>
                </a:solidFill>
                <a:latin typeface="Gilroy Medium" panose="00000600000000000000" pitchFamily="2" charset="0"/>
                <a:cs typeface="Poppins" panose="00000500000000000000" pitchFamily="2" charset="0"/>
              </a:rPr>
              <a:t>Course Code</a:t>
            </a:r>
            <a:endParaRPr lang="en-US" sz="1200" dirty="0">
              <a:solidFill>
                <a:schemeClr val="bg1">
                  <a:lumMod val="65000"/>
                </a:schemeClr>
              </a:solidFill>
              <a:latin typeface="Gilroy Medium" panose="00000600000000000000" pitchFamily="2" charset="0"/>
              <a:cs typeface="Poppins" panose="00000500000000000000" pitchFamily="2" charset="0"/>
            </a:endParaRPr>
          </a:p>
        </p:txBody>
      </p:sp>
      <p:sp>
        <p:nvSpPr>
          <p:cNvPr id="18" name="TextBox 17"/>
          <p:cNvSpPr txBox="1"/>
          <p:nvPr/>
        </p:nvSpPr>
        <p:spPr>
          <a:xfrm>
            <a:off x="606752" y="6134401"/>
            <a:ext cx="907621" cy="338554"/>
          </a:xfrm>
          <a:prstGeom prst="rect">
            <a:avLst/>
          </a:prstGeom>
          <a:noFill/>
        </p:spPr>
        <p:txBody>
          <a:bodyPr wrap="none" rtlCol="0">
            <a:spAutoFit/>
          </a:bodyPr>
          <a:lstStyle/>
          <a:p>
            <a:r>
              <a:rPr lang="en-US" sz="1600" b="1" dirty="0" smtClean="0">
                <a:solidFill>
                  <a:schemeClr val="bg1"/>
                </a:solidFill>
                <a:latin typeface="Gilroy Medium" panose="00000600000000000000" pitchFamily="2" charset="0"/>
                <a:cs typeface="Poppins" panose="00000500000000000000" pitchFamily="2" charset="0"/>
              </a:rPr>
              <a:t>CSE47.1</a:t>
            </a:r>
            <a:endParaRPr lang="en-US" sz="1600" b="1" dirty="0">
              <a:solidFill>
                <a:schemeClr val="bg1"/>
              </a:solidFill>
              <a:latin typeface="Gilroy Medium" panose="00000600000000000000" pitchFamily="2" charset="0"/>
              <a:cs typeface="Poppins" panose="00000500000000000000" pitchFamily="2" charset="0"/>
            </a:endParaRPr>
          </a:p>
        </p:txBody>
      </p:sp>
      <p:sp>
        <p:nvSpPr>
          <p:cNvPr id="21" name="TextBox 20"/>
          <p:cNvSpPr txBox="1"/>
          <p:nvPr/>
        </p:nvSpPr>
        <p:spPr>
          <a:xfrm>
            <a:off x="2833620" y="5852422"/>
            <a:ext cx="688009" cy="276999"/>
          </a:xfrm>
          <a:prstGeom prst="rect">
            <a:avLst/>
          </a:prstGeom>
          <a:noFill/>
        </p:spPr>
        <p:txBody>
          <a:bodyPr wrap="none" rtlCol="0">
            <a:spAutoFit/>
          </a:bodyPr>
          <a:lstStyle/>
          <a:p>
            <a:r>
              <a:rPr lang="en-US" sz="1200" dirty="0" smtClean="0">
                <a:solidFill>
                  <a:schemeClr val="bg1">
                    <a:lumMod val="65000"/>
                  </a:schemeClr>
                </a:solidFill>
                <a:latin typeface="Gilroy Medium" panose="00000600000000000000" pitchFamily="2" charset="0"/>
                <a:cs typeface="Poppins" panose="00000500000000000000" pitchFamily="2" charset="0"/>
              </a:rPr>
              <a:t>Course</a:t>
            </a:r>
            <a:endParaRPr lang="en-US" sz="1200" dirty="0">
              <a:solidFill>
                <a:schemeClr val="bg1">
                  <a:lumMod val="65000"/>
                </a:schemeClr>
              </a:solidFill>
              <a:latin typeface="Gilroy Medium" panose="00000600000000000000" pitchFamily="2" charset="0"/>
              <a:cs typeface="Poppins" panose="00000500000000000000" pitchFamily="2" charset="0"/>
            </a:endParaRPr>
          </a:p>
        </p:txBody>
      </p:sp>
      <p:sp>
        <p:nvSpPr>
          <p:cNvPr id="22" name="TextBox 21"/>
          <p:cNvSpPr txBox="1"/>
          <p:nvPr/>
        </p:nvSpPr>
        <p:spPr>
          <a:xfrm>
            <a:off x="2833620" y="6134401"/>
            <a:ext cx="5272597" cy="338554"/>
          </a:xfrm>
          <a:prstGeom prst="rect">
            <a:avLst/>
          </a:prstGeom>
          <a:noFill/>
        </p:spPr>
        <p:txBody>
          <a:bodyPr wrap="none" rtlCol="0">
            <a:spAutoFit/>
          </a:bodyPr>
          <a:lstStyle/>
          <a:p>
            <a:r>
              <a:rPr lang="en-US" sz="1600" b="1" dirty="0" smtClean="0">
                <a:solidFill>
                  <a:schemeClr val="bg1"/>
                </a:solidFill>
                <a:latin typeface="Gilroy Medium" panose="00000600000000000000" pitchFamily="2" charset="0"/>
                <a:cs typeface="Poppins" panose="00000500000000000000" pitchFamily="2" charset="0"/>
              </a:rPr>
              <a:t>Software Development and Project Management Lab</a:t>
            </a:r>
            <a:endParaRPr lang="en-US" sz="1600" b="1" dirty="0">
              <a:solidFill>
                <a:schemeClr val="bg1"/>
              </a:solidFill>
              <a:latin typeface="Gilroy Medium" panose="00000600000000000000" pitchFamily="2" charset="0"/>
              <a:cs typeface="Poppins" panose="00000500000000000000" pitchFamily="2" charset="0"/>
            </a:endParaRPr>
          </a:p>
        </p:txBody>
      </p:sp>
      <p:sp>
        <p:nvSpPr>
          <p:cNvPr id="23" name="TextBox 22"/>
          <p:cNvSpPr txBox="1"/>
          <p:nvPr/>
        </p:nvSpPr>
        <p:spPr>
          <a:xfrm>
            <a:off x="9425464" y="5889819"/>
            <a:ext cx="2148345" cy="276999"/>
          </a:xfrm>
          <a:prstGeom prst="rect">
            <a:avLst/>
          </a:prstGeom>
          <a:noFill/>
        </p:spPr>
        <p:txBody>
          <a:bodyPr wrap="none" rtlCol="0">
            <a:spAutoFit/>
          </a:bodyPr>
          <a:lstStyle/>
          <a:p>
            <a:r>
              <a:rPr lang="en-US" sz="1200" dirty="0" smtClean="0">
                <a:solidFill>
                  <a:schemeClr val="bg1">
                    <a:lumMod val="65000"/>
                  </a:schemeClr>
                </a:solidFill>
                <a:latin typeface="Gilroy Medium" panose="00000600000000000000" pitchFamily="2" charset="0"/>
                <a:cs typeface="Poppins" panose="00000500000000000000" pitchFamily="2" charset="0"/>
              </a:rPr>
              <a:t>Proposal Presentation Date</a:t>
            </a:r>
            <a:endParaRPr lang="en-US" sz="1200" dirty="0">
              <a:solidFill>
                <a:schemeClr val="bg1">
                  <a:lumMod val="65000"/>
                </a:schemeClr>
              </a:solidFill>
              <a:latin typeface="Gilroy Medium" panose="00000600000000000000" pitchFamily="2" charset="0"/>
              <a:cs typeface="Poppins" panose="00000500000000000000" pitchFamily="2" charset="0"/>
            </a:endParaRPr>
          </a:p>
        </p:txBody>
      </p:sp>
      <p:sp>
        <p:nvSpPr>
          <p:cNvPr id="24" name="TextBox 23"/>
          <p:cNvSpPr txBox="1"/>
          <p:nvPr/>
        </p:nvSpPr>
        <p:spPr>
          <a:xfrm>
            <a:off x="9425464" y="6136168"/>
            <a:ext cx="1377300" cy="338554"/>
          </a:xfrm>
          <a:prstGeom prst="rect">
            <a:avLst/>
          </a:prstGeom>
          <a:noFill/>
        </p:spPr>
        <p:txBody>
          <a:bodyPr wrap="none" rtlCol="0">
            <a:spAutoFit/>
          </a:bodyPr>
          <a:lstStyle/>
          <a:p>
            <a:r>
              <a:rPr lang="en-US" sz="1600" b="1" dirty="0" smtClean="0">
                <a:solidFill>
                  <a:schemeClr val="bg1"/>
                </a:solidFill>
                <a:latin typeface="Gilroy Medium" panose="00000600000000000000" pitchFamily="2" charset="0"/>
                <a:cs typeface="Poppins" panose="00000500000000000000" pitchFamily="2" charset="0"/>
              </a:rPr>
              <a:t>08 Dec 2024</a:t>
            </a:r>
            <a:endParaRPr lang="en-US" sz="1600" b="1" dirty="0">
              <a:solidFill>
                <a:schemeClr val="bg1"/>
              </a:solidFill>
              <a:latin typeface="Gilroy Medium" panose="00000600000000000000" pitchFamily="2" charset="0"/>
              <a:cs typeface="Poppins" panose="00000500000000000000" pitchFamily="2" charset="0"/>
            </a:endParaRPr>
          </a:p>
        </p:txBody>
      </p:sp>
    </p:spTree>
    <p:extLst>
      <p:ext uri="{BB962C8B-B14F-4D97-AF65-F5344CB8AC3E}">
        <p14:creationId xmlns:p14="http://schemas.microsoft.com/office/powerpoint/2010/main" val="270505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1"/>
          <p:cNvSpPr/>
          <p:nvPr/>
        </p:nvSpPr>
        <p:spPr>
          <a:xfrm>
            <a:off x="550392" y="516054"/>
            <a:ext cx="4976166" cy="419100"/>
          </a:xfrm>
          <a:prstGeom prst="rect">
            <a:avLst/>
          </a:prstGeom>
          <a:noFill/>
          <a:ln/>
        </p:spPr>
        <p:txBody>
          <a:bodyPr wrap="square" lIns="0" tIns="0" rIns="0" bIns="0" rtlCol="0" anchor="t"/>
          <a:lstStyle/>
          <a:p>
            <a:pPr>
              <a:lnSpc>
                <a:spcPts val="3200"/>
              </a:lnSpc>
            </a:pPr>
            <a:r>
              <a:rPr lang="en-US" sz="2800" b="1" dirty="0" smtClean="0">
                <a:solidFill>
                  <a:srgbClr val="FFFFFF">
                    <a:alpha val="100000"/>
                  </a:srgbClr>
                </a:solidFill>
                <a:latin typeface="Gilroy Medium" panose="00000600000000000000" pitchFamily="2" charset="0"/>
                <a:ea typeface="Fira Sans Medium"/>
                <a:cs typeface="Eudoxus Sans ExtraBold" pitchFamily="2" charset="0"/>
              </a:rPr>
              <a:t>Meet Our Team Members</a:t>
            </a:r>
            <a:endParaRPr lang="en-US" sz="2800" b="1" dirty="0">
              <a:latin typeface="Gilroy Medium" panose="00000600000000000000" pitchFamily="2" charset="0"/>
              <a:ea typeface="Fira Sans Medium"/>
              <a:cs typeface="Eudoxus Sans ExtraBold" pitchFamily="2" charset="0"/>
            </a:endParaRPr>
          </a:p>
        </p:txBody>
      </p:sp>
      <p:sp>
        <p:nvSpPr>
          <p:cNvPr id="16" name="Rectangle 15"/>
          <p:cNvSpPr/>
          <p:nvPr/>
        </p:nvSpPr>
        <p:spPr>
          <a:xfrm rot="10800000">
            <a:off x="0" y="0"/>
            <a:ext cx="12192000" cy="6853020"/>
          </a:xfrm>
          <a:prstGeom prst="rect">
            <a:avLst/>
          </a:prstGeom>
          <a:blipFill dpi="0" rotWithShape="1">
            <a:blip r:embed="rId2">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a:blip r:embed="rId3"/>
                <a:tile tx="0" ty="0" sx="100000" sy="100000" flip="none" algn="tl"/>
              </a:blip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92" y="1219026"/>
            <a:ext cx="10883802" cy="3736000"/>
          </a:xfrm>
          <a:prstGeom prst="rect">
            <a:avLst/>
          </a:prstGeom>
        </p:spPr>
      </p:pic>
    </p:spTree>
    <p:extLst>
      <p:ext uri="{BB962C8B-B14F-4D97-AF65-F5344CB8AC3E}">
        <p14:creationId xmlns:p14="http://schemas.microsoft.com/office/powerpoint/2010/main" val="1238231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1"/>
          <p:cNvSpPr/>
          <p:nvPr/>
        </p:nvSpPr>
        <p:spPr>
          <a:xfrm>
            <a:off x="550392" y="516054"/>
            <a:ext cx="4976166" cy="419100"/>
          </a:xfrm>
          <a:prstGeom prst="rect">
            <a:avLst/>
          </a:prstGeom>
          <a:noFill/>
          <a:ln/>
        </p:spPr>
        <p:txBody>
          <a:bodyPr wrap="square" lIns="0" tIns="0" rIns="0" bIns="0" rtlCol="0" anchor="t"/>
          <a:lstStyle/>
          <a:p>
            <a:pPr>
              <a:lnSpc>
                <a:spcPts val="3200"/>
              </a:lnSpc>
            </a:pPr>
            <a:r>
              <a:rPr lang="en-US" sz="2800" b="1" dirty="0" smtClean="0">
                <a:solidFill>
                  <a:srgbClr val="FFFFFF">
                    <a:alpha val="100000"/>
                  </a:srgbClr>
                </a:solidFill>
                <a:latin typeface="Gilroy Medium" panose="00000600000000000000" pitchFamily="2" charset="0"/>
                <a:ea typeface="Fira Sans Medium"/>
                <a:cs typeface="Eudoxus Sans ExtraBold" pitchFamily="2" charset="0"/>
              </a:rPr>
              <a:t>Problem Statement</a:t>
            </a:r>
            <a:endParaRPr lang="en-US" sz="2800" b="1" dirty="0">
              <a:latin typeface="Gilroy Medium" panose="00000600000000000000" pitchFamily="2" charset="0"/>
              <a:ea typeface="Fira Sans Medium"/>
              <a:cs typeface="Eudoxus Sans ExtraBold" pitchFamily="2" charset="0"/>
            </a:endParaRPr>
          </a:p>
        </p:txBody>
      </p:sp>
      <p:sp>
        <p:nvSpPr>
          <p:cNvPr id="7" name="Rectangle 6"/>
          <p:cNvSpPr/>
          <p:nvPr/>
        </p:nvSpPr>
        <p:spPr>
          <a:xfrm>
            <a:off x="-1" y="4980"/>
            <a:ext cx="12192000" cy="6853020"/>
          </a:xfrm>
          <a:prstGeom prst="rect">
            <a:avLst/>
          </a:prstGeom>
          <a:blipFill dpi="0" rotWithShape="1">
            <a:blip r:embed="rId2">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a:blip r:embed="rId3"/>
                <a:tile tx="0" ty="0" sx="100000" sy="100000" flip="none" algn="tl"/>
              </a:blipFill>
            </a:endParaRPr>
          </a:p>
        </p:txBody>
      </p:sp>
      <p:sp>
        <p:nvSpPr>
          <p:cNvPr id="2" name="TextBox 1"/>
          <p:cNvSpPr txBox="1"/>
          <p:nvPr/>
        </p:nvSpPr>
        <p:spPr>
          <a:xfrm>
            <a:off x="478172" y="1023457"/>
            <a:ext cx="6560803" cy="2308324"/>
          </a:xfrm>
          <a:prstGeom prst="rect">
            <a:avLst/>
          </a:prstGeom>
          <a:noFill/>
        </p:spPr>
        <p:txBody>
          <a:bodyPr wrap="square" rtlCol="0">
            <a:spAutoFit/>
          </a:bodyPr>
          <a:lstStyle/>
          <a:p>
            <a:pPr algn="just">
              <a:lnSpc>
                <a:spcPct val="150000"/>
              </a:lnSpc>
            </a:pPr>
            <a:r>
              <a:rPr lang="en-US" sz="1600" dirty="0" smtClean="0">
                <a:solidFill>
                  <a:schemeClr val="bg1">
                    <a:lumMod val="85000"/>
                  </a:schemeClr>
                </a:solidFill>
                <a:latin typeface="Gilroy" panose="00000500000000000000" pitchFamily="2" charset="0"/>
              </a:rPr>
              <a:t>In today's fast-paced world, students and learners of all ages frequently struggle to locate dependable, experienced teachers to fulfill their unique learning requirements. Current platforms are either extremely general, lack personalization, or have high pricing and limited accessibility, making it difficult for students to meet their academic or skill-building objectives. </a:t>
            </a:r>
            <a:endParaRPr lang="en-US" sz="1600" dirty="0">
              <a:solidFill>
                <a:schemeClr val="bg1">
                  <a:lumMod val="85000"/>
                </a:schemeClr>
              </a:solidFill>
              <a:latin typeface="Gilroy" panose="00000500000000000000" pitchFamily="2" charset="0"/>
            </a:endParaRPr>
          </a:p>
        </p:txBody>
      </p:sp>
      <p:sp>
        <p:nvSpPr>
          <p:cNvPr id="9" name="TextBox 8"/>
          <p:cNvSpPr txBox="1"/>
          <p:nvPr/>
        </p:nvSpPr>
        <p:spPr>
          <a:xfrm>
            <a:off x="478172" y="3522740"/>
            <a:ext cx="6560803" cy="156966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It was so hard to find a tuition in the desired requirements.</a:t>
            </a:r>
          </a:p>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It was not possible to get tuition for a new tutor.</a:t>
            </a:r>
          </a:p>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In this system, people get his/her current tuition condition also advice. It saves our valuable time and consumes cost at a time. </a:t>
            </a:r>
            <a:endParaRPr lang="en-US" sz="1600" dirty="0">
              <a:solidFill>
                <a:schemeClr val="bg1">
                  <a:lumMod val="85000"/>
                </a:schemeClr>
              </a:solidFill>
              <a:latin typeface="Gilroy" panose="00000500000000000000" pitchFamily="2" charset="0"/>
            </a:endParaRPr>
          </a:p>
        </p:txBody>
      </p:sp>
      <p:sp>
        <p:nvSpPr>
          <p:cNvPr id="12" name="Rectangle 11"/>
          <p:cNvSpPr/>
          <p:nvPr/>
        </p:nvSpPr>
        <p:spPr>
          <a:xfrm>
            <a:off x="7319962" y="1171575"/>
            <a:ext cx="4591050" cy="5686425"/>
          </a:xfrm>
          <a:prstGeom prst="rect">
            <a:avLst/>
          </a:prstGeom>
          <a:gradFill>
            <a:gsLst>
              <a:gs pos="0">
                <a:schemeClr val="tx2">
                  <a:lumMod val="75000"/>
                </a:schemeClr>
              </a:gs>
              <a:gs pos="100000">
                <a:schemeClr val="tx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2449" y="187099"/>
            <a:ext cx="10008853" cy="6670901"/>
          </a:xfrm>
          <a:prstGeom prst="rect">
            <a:avLst/>
          </a:prstGeom>
        </p:spPr>
      </p:pic>
    </p:spTree>
    <p:extLst>
      <p:ext uri="{BB962C8B-B14F-4D97-AF65-F5344CB8AC3E}">
        <p14:creationId xmlns:p14="http://schemas.microsoft.com/office/powerpoint/2010/main" val="2867162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6853020"/>
          </a:xfrm>
          <a:prstGeom prst="rect">
            <a:avLst/>
          </a:prstGeom>
          <a:blipFill dpi="0" rotWithShape="1">
            <a:blip r:embed="rId2">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a:blip r:embed="rId3"/>
                <a:tile tx="0" ty="0" sx="100000" sy="100000" flip="none" algn="tl"/>
              </a:blipFill>
            </a:endParaRPr>
          </a:p>
        </p:txBody>
      </p:sp>
      <p:sp>
        <p:nvSpPr>
          <p:cNvPr id="8" name="Text 1"/>
          <p:cNvSpPr/>
          <p:nvPr/>
        </p:nvSpPr>
        <p:spPr>
          <a:xfrm>
            <a:off x="550391" y="516054"/>
            <a:ext cx="5136033" cy="419100"/>
          </a:xfrm>
          <a:prstGeom prst="rect">
            <a:avLst/>
          </a:prstGeom>
          <a:noFill/>
          <a:ln/>
        </p:spPr>
        <p:txBody>
          <a:bodyPr wrap="square" lIns="0" tIns="0" rIns="0" bIns="0" rtlCol="0" anchor="t"/>
          <a:lstStyle/>
          <a:p>
            <a:pPr>
              <a:lnSpc>
                <a:spcPts val="3200"/>
              </a:lnSpc>
            </a:pPr>
            <a:r>
              <a:rPr lang="en-US" sz="2800" b="1" dirty="0" smtClean="0">
                <a:solidFill>
                  <a:srgbClr val="FFFFFF">
                    <a:alpha val="100000"/>
                  </a:srgbClr>
                </a:solidFill>
                <a:latin typeface="Gilroy Medium" panose="00000600000000000000" pitchFamily="2" charset="0"/>
                <a:ea typeface="Fira Sans Medium"/>
                <a:cs typeface="Eudoxus Sans ExtraBold" pitchFamily="2" charset="0"/>
              </a:rPr>
              <a:t>Expectations from your system</a:t>
            </a:r>
            <a:endParaRPr lang="en-US" sz="2800" b="1" dirty="0">
              <a:latin typeface="Gilroy Medium" panose="00000600000000000000" pitchFamily="2" charset="0"/>
              <a:ea typeface="Fira Sans Medium"/>
              <a:cs typeface="Eudoxus Sans ExtraBold" pitchFamily="2" charset="0"/>
            </a:endParaRPr>
          </a:p>
        </p:txBody>
      </p:sp>
      <p:sp>
        <p:nvSpPr>
          <p:cNvPr id="2" name="TextBox 1"/>
          <p:cNvSpPr txBox="1"/>
          <p:nvPr/>
        </p:nvSpPr>
        <p:spPr>
          <a:xfrm>
            <a:off x="478172" y="1023457"/>
            <a:ext cx="6560802" cy="2308324"/>
          </a:xfrm>
          <a:prstGeom prst="rect">
            <a:avLst/>
          </a:prstGeom>
          <a:noFill/>
        </p:spPr>
        <p:txBody>
          <a:bodyPr wrap="square" rtlCol="0">
            <a:spAutoFit/>
          </a:bodyPr>
          <a:lstStyle/>
          <a:p>
            <a:pPr algn="just">
              <a:lnSpc>
                <a:spcPct val="150000"/>
              </a:lnSpc>
            </a:pPr>
            <a:r>
              <a:rPr lang="en-US" sz="1600" dirty="0" smtClean="0">
                <a:solidFill>
                  <a:schemeClr val="bg1">
                    <a:lumMod val="85000"/>
                  </a:schemeClr>
                </a:solidFill>
                <a:latin typeface="Gilroy" panose="00000500000000000000" pitchFamily="2" charset="0"/>
              </a:rPr>
              <a:t>After analyzing the current system and identifying its limitations, the researcher proposed creating an innovative, efficient, and effective system to apply the advance search and connection policy. The system is fairly simple to design and implement. The system takes extremely few system resources and will function in practically any arrangement. It has the following features:</a:t>
            </a:r>
            <a:endParaRPr lang="en-US" sz="1600" dirty="0">
              <a:solidFill>
                <a:schemeClr val="bg1">
                  <a:lumMod val="85000"/>
                </a:schemeClr>
              </a:solidFill>
              <a:latin typeface="Gilroy" panose="00000500000000000000" pitchFamily="2" charset="0"/>
            </a:endParaRPr>
          </a:p>
        </p:txBody>
      </p:sp>
      <p:sp>
        <p:nvSpPr>
          <p:cNvPr id="9" name="TextBox 8"/>
          <p:cNvSpPr txBox="1"/>
          <p:nvPr/>
        </p:nvSpPr>
        <p:spPr>
          <a:xfrm>
            <a:off x="478172" y="3522740"/>
            <a:ext cx="6894178" cy="156966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Ensure data accuracy.</a:t>
            </a:r>
          </a:p>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Records are efficiently maintained by DBMS.</a:t>
            </a:r>
          </a:p>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Better Service. </a:t>
            </a:r>
          </a:p>
          <a:p>
            <a:pPr marL="285750" indent="-285750" algn="just">
              <a:lnSpc>
                <a:spcPct val="150000"/>
              </a:lnSpc>
              <a:buFont typeface="Wingdings" panose="05000000000000000000" pitchFamily="2" charset="2"/>
              <a:buChar char="q"/>
            </a:pPr>
            <a:r>
              <a:rPr lang="en-US" sz="1600" dirty="0" smtClean="0">
                <a:solidFill>
                  <a:schemeClr val="bg1">
                    <a:lumMod val="85000"/>
                  </a:schemeClr>
                </a:solidFill>
                <a:latin typeface="Gilroy" panose="00000500000000000000" pitchFamily="2" charset="0"/>
              </a:rPr>
              <a:t>Minimum time required.</a:t>
            </a:r>
            <a:endParaRPr lang="en-US" sz="1600" dirty="0">
              <a:solidFill>
                <a:schemeClr val="bg1">
                  <a:lumMod val="85000"/>
                </a:schemeClr>
              </a:solidFill>
              <a:latin typeface="Gilroy" panose="00000500000000000000" pitchFamily="2" charset="0"/>
            </a:endParaRPr>
          </a:p>
        </p:txBody>
      </p:sp>
      <p:sp>
        <p:nvSpPr>
          <p:cNvPr id="11" name="Rectangle 10"/>
          <p:cNvSpPr/>
          <p:nvPr/>
        </p:nvSpPr>
        <p:spPr>
          <a:xfrm>
            <a:off x="7319962" y="1171575"/>
            <a:ext cx="4591050" cy="5686425"/>
          </a:xfrm>
          <a:prstGeom prst="rect">
            <a:avLst/>
          </a:prstGeom>
          <a:gradFill>
            <a:gsLst>
              <a:gs pos="0">
                <a:schemeClr val="tx2">
                  <a:lumMod val="75000"/>
                </a:schemeClr>
              </a:gs>
              <a:gs pos="100000">
                <a:schemeClr val="tx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043" y="725604"/>
            <a:ext cx="7343614" cy="6124574"/>
          </a:xfrm>
          <a:prstGeom prst="rect">
            <a:avLst/>
          </a:prstGeom>
        </p:spPr>
      </p:pic>
    </p:spTree>
    <p:extLst>
      <p:ext uri="{BB962C8B-B14F-4D97-AF65-F5344CB8AC3E}">
        <p14:creationId xmlns:p14="http://schemas.microsoft.com/office/powerpoint/2010/main" val="1752829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2219" y="0"/>
            <a:ext cx="12192000" cy="6853020"/>
          </a:xfrm>
          <a:prstGeom prst="rect">
            <a:avLst/>
          </a:prstGeom>
          <a:blipFill dpi="0" rotWithShape="1">
            <a:blip r:embed="rId2">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a:blip r:embed="rId3"/>
                <a:tile tx="0" ty="0" sx="100000" sy="100000" flip="none" algn="tl"/>
              </a:blipFill>
            </a:endParaRPr>
          </a:p>
        </p:txBody>
      </p:sp>
      <p:sp>
        <p:nvSpPr>
          <p:cNvPr id="8" name="Text 1"/>
          <p:cNvSpPr/>
          <p:nvPr/>
        </p:nvSpPr>
        <p:spPr>
          <a:xfrm>
            <a:off x="550391" y="516054"/>
            <a:ext cx="5136033" cy="419100"/>
          </a:xfrm>
          <a:prstGeom prst="rect">
            <a:avLst/>
          </a:prstGeom>
          <a:noFill/>
          <a:ln/>
        </p:spPr>
        <p:txBody>
          <a:bodyPr wrap="square" lIns="0" tIns="0" rIns="0" bIns="0" rtlCol="0" anchor="t"/>
          <a:lstStyle/>
          <a:p>
            <a:pPr>
              <a:lnSpc>
                <a:spcPts val="3200"/>
              </a:lnSpc>
            </a:pPr>
            <a:r>
              <a:rPr lang="en-US" sz="2800" b="1" dirty="0" smtClean="0">
                <a:solidFill>
                  <a:srgbClr val="FFFFFF">
                    <a:alpha val="100000"/>
                  </a:srgbClr>
                </a:solidFill>
                <a:latin typeface="Gilroy Medium" panose="00000600000000000000" pitchFamily="2" charset="0"/>
                <a:ea typeface="Fira Sans Medium"/>
                <a:cs typeface="Eudoxus Sans ExtraBold" pitchFamily="2" charset="0"/>
              </a:rPr>
              <a:t>Workflow for SmartTutors</a:t>
            </a:r>
            <a:endParaRPr lang="en-US" sz="2800" b="1" dirty="0">
              <a:latin typeface="Gilroy Medium" panose="00000600000000000000" pitchFamily="2" charset="0"/>
              <a:ea typeface="Fira Sans Medium"/>
              <a:cs typeface="Eudoxus Sans ExtraBold" pitchFamily="2" charset="0"/>
            </a:endParaRPr>
          </a:p>
        </p:txBody>
      </p:sp>
      <p:sp>
        <p:nvSpPr>
          <p:cNvPr id="2" name="TextBox 1"/>
          <p:cNvSpPr txBox="1"/>
          <p:nvPr/>
        </p:nvSpPr>
        <p:spPr>
          <a:xfrm>
            <a:off x="478172" y="1241086"/>
            <a:ext cx="6560802" cy="42024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600" b="1" dirty="0" smtClean="0">
                <a:solidFill>
                  <a:schemeClr val="bg1"/>
                </a:solidFill>
                <a:latin typeface="Gilroy" panose="00000500000000000000" pitchFamily="2" charset="0"/>
              </a:rPr>
              <a:t>Research and requirements collection</a:t>
            </a:r>
            <a:endParaRPr lang="en-US" sz="1600" b="1" dirty="0">
              <a:solidFill>
                <a:schemeClr val="bg1"/>
              </a:solidFill>
              <a:latin typeface="Gilroy" panose="00000500000000000000" pitchFamily="2" charset="0"/>
            </a:endParaRPr>
          </a:p>
        </p:txBody>
      </p:sp>
      <p:sp>
        <p:nvSpPr>
          <p:cNvPr id="10" name="TextBox 9"/>
          <p:cNvSpPr txBox="1"/>
          <p:nvPr/>
        </p:nvSpPr>
        <p:spPr>
          <a:xfrm>
            <a:off x="478172" y="1748253"/>
            <a:ext cx="6560803" cy="1025602"/>
          </a:xfrm>
          <a:prstGeom prst="rect">
            <a:avLst/>
          </a:prstGeom>
          <a:noFill/>
        </p:spPr>
        <p:txBody>
          <a:bodyPr wrap="square" rtlCol="0">
            <a:spAutoFit/>
          </a:bodyPr>
          <a:lstStyle/>
          <a:p>
            <a:pPr algn="just">
              <a:lnSpc>
                <a:spcPct val="150000"/>
              </a:lnSpc>
            </a:pPr>
            <a:r>
              <a:rPr lang="en-US" sz="1400" dirty="0" smtClean="0">
                <a:solidFill>
                  <a:schemeClr val="bg1">
                    <a:lumMod val="85000"/>
                  </a:schemeClr>
                </a:solidFill>
                <a:latin typeface="Gilroy" panose="00000500000000000000" pitchFamily="2" charset="0"/>
              </a:rPr>
              <a:t>Research and requirement gathering are the first steps in the process, during which we will interact with students to learn about their difficulties entering game zones and pinpoint their most important requirements.</a:t>
            </a:r>
          </a:p>
        </p:txBody>
      </p:sp>
      <p:sp>
        <p:nvSpPr>
          <p:cNvPr id="13" name="TextBox 12"/>
          <p:cNvSpPr txBox="1"/>
          <p:nvPr/>
        </p:nvSpPr>
        <p:spPr>
          <a:xfrm>
            <a:off x="478172" y="2989339"/>
            <a:ext cx="6560802" cy="42024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600" b="1" dirty="0" smtClean="0">
                <a:solidFill>
                  <a:schemeClr val="bg1"/>
                </a:solidFill>
                <a:latin typeface="Gilroy" panose="00000500000000000000" pitchFamily="2" charset="0"/>
              </a:rPr>
              <a:t>Creating the user interface design</a:t>
            </a:r>
          </a:p>
        </p:txBody>
      </p:sp>
      <p:sp>
        <p:nvSpPr>
          <p:cNvPr id="14" name="TextBox 13"/>
          <p:cNvSpPr txBox="1"/>
          <p:nvPr/>
        </p:nvSpPr>
        <p:spPr>
          <a:xfrm>
            <a:off x="478172" y="3496506"/>
            <a:ext cx="6560803" cy="379271"/>
          </a:xfrm>
          <a:prstGeom prst="rect">
            <a:avLst/>
          </a:prstGeom>
          <a:noFill/>
        </p:spPr>
        <p:txBody>
          <a:bodyPr wrap="square" rtlCol="0">
            <a:spAutoFit/>
          </a:bodyPr>
          <a:lstStyle/>
          <a:p>
            <a:pPr algn="just">
              <a:lnSpc>
                <a:spcPct val="150000"/>
              </a:lnSpc>
            </a:pPr>
            <a:r>
              <a:rPr lang="en-US" sz="1400" dirty="0" smtClean="0">
                <a:solidFill>
                  <a:schemeClr val="bg1">
                    <a:lumMod val="85000"/>
                  </a:schemeClr>
                </a:solidFill>
                <a:latin typeface="Gilroy" panose="00000500000000000000" pitchFamily="2" charset="0"/>
              </a:rPr>
              <a:t>Ensuring inclusivity and simplicity to make the system user-friendly for all.</a:t>
            </a:r>
          </a:p>
        </p:txBody>
      </p:sp>
      <p:sp>
        <p:nvSpPr>
          <p:cNvPr id="15" name="TextBox 14"/>
          <p:cNvSpPr txBox="1"/>
          <p:nvPr/>
        </p:nvSpPr>
        <p:spPr>
          <a:xfrm>
            <a:off x="478172" y="4177946"/>
            <a:ext cx="6560802" cy="42024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600" b="1" dirty="0" smtClean="0">
                <a:solidFill>
                  <a:schemeClr val="bg1"/>
                </a:solidFill>
                <a:latin typeface="Gilroy" panose="00000500000000000000" pitchFamily="2" charset="0"/>
              </a:rPr>
              <a:t>Development</a:t>
            </a:r>
          </a:p>
        </p:txBody>
      </p:sp>
      <p:sp>
        <p:nvSpPr>
          <p:cNvPr id="16" name="TextBox 15"/>
          <p:cNvSpPr txBox="1"/>
          <p:nvPr/>
        </p:nvSpPr>
        <p:spPr>
          <a:xfrm>
            <a:off x="478172" y="4685113"/>
            <a:ext cx="6560803" cy="1025602"/>
          </a:xfrm>
          <a:prstGeom prst="rect">
            <a:avLst/>
          </a:prstGeom>
          <a:noFill/>
        </p:spPr>
        <p:txBody>
          <a:bodyPr wrap="square" rtlCol="0">
            <a:spAutoFit/>
          </a:bodyPr>
          <a:lstStyle/>
          <a:p>
            <a:pPr algn="just">
              <a:lnSpc>
                <a:spcPct val="150000"/>
              </a:lnSpc>
            </a:pPr>
            <a:r>
              <a:rPr lang="en-US" sz="1400" dirty="0" smtClean="0">
                <a:solidFill>
                  <a:schemeClr val="bg1">
                    <a:lumMod val="85000"/>
                  </a:schemeClr>
                </a:solidFill>
                <a:latin typeface="Gilroy" panose="00000500000000000000" pitchFamily="2" charset="0"/>
              </a:rPr>
              <a:t>After that, we proceed to development, where the reservation system will be constructed. While the backend will handle the reservation process and safely store booking data, the frontend will guarantee a seamless user experience.</a:t>
            </a:r>
          </a:p>
        </p:txBody>
      </p:sp>
      <p:sp>
        <p:nvSpPr>
          <p:cNvPr id="17" name="Rectangle 16"/>
          <p:cNvSpPr/>
          <p:nvPr/>
        </p:nvSpPr>
        <p:spPr>
          <a:xfrm>
            <a:off x="7319962" y="1171575"/>
            <a:ext cx="4591050" cy="5686425"/>
          </a:xfrm>
          <a:prstGeom prst="rect">
            <a:avLst/>
          </a:prstGeom>
          <a:gradFill>
            <a:gsLst>
              <a:gs pos="0">
                <a:schemeClr val="tx2">
                  <a:lumMod val="75000"/>
                </a:schemeClr>
              </a:gs>
              <a:gs pos="100000">
                <a:schemeClr val="tx2">
                  <a:lumMod val="7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36215"/>
          <a:stretch/>
        </p:blipFill>
        <p:spPr>
          <a:xfrm>
            <a:off x="6859060" y="1581150"/>
            <a:ext cx="5047191" cy="5276849"/>
          </a:xfrm>
          <a:prstGeom prst="rect">
            <a:avLst/>
          </a:prstGeom>
        </p:spPr>
      </p:pic>
    </p:spTree>
    <p:extLst>
      <p:ext uri="{BB962C8B-B14F-4D97-AF65-F5344CB8AC3E}">
        <p14:creationId xmlns:p14="http://schemas.microsoft.com/office/powerpoint/2010/main" val="34873274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6853020"/>
          </a:xfrm>
          <a:prstGeom prst="rect">
            <a:avLst/>
          </a:prstGeom>
          <a:blipFill dpi="0" rotWithShape="1">
            <a:blip r:embed="rId2">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blipFill>
                <a:blip r:embed="rId3"/>
                <a:tile tx="0" ty="0" sx="100000" sy="100000" flip="none" algn="tl"/>
              </a:blipFill>
            </a:endParaRPr>
          </a:p>
        </p:txBody>
      </p:sp>
      <p:sp>
        <p:nvSpPr>
          <p:cNvPr id="8" name="Text 1"/>
          <p:cNvSpPr/>
          <p:nvPr/>
        </p:nvSpPr>
        <p:spPr>
          <a:xfrm>
            <a:off x="550391" y="516054"/>
            <a:ext cx="5136033" cy="419100"/>
          </a:xfrm>
          <a:prstGeom prst="rect">
            <a:avLst/>
          </a:prstGeom>
          <a:noFill/>
          <a:ln/>
        </p:spPr>
        <p:txBody>
          <a:bodyPr wrap="square" lIns="0" tIns="0" rIns="0" bIns="0" rtlCol="0" anchor="t"/>
          <a:lstStyle/>
          <a:p>
            <a:pPr>
              <a:lnSpc>
                <a:spcPts val="3200"/>
              </a:lnSpc>
            </a:pPr>
            <a:r>
              <a:rPr lang="en-US" sz="2800" b="1" dirty="0" smtClean="0">
                <a:solidFill>
                  <a:srgbClr val="FFFFFF">
                    <a:alpha val="100000"/>
                  </a:srgbClr>
                </a:solidFill>
                <a:latin typeface="Gilroy Medium" panose="00000600000000000000" pitchFamily="2" charset="0"/>
                <a:ea typeface="Fira Sans Medium"/>
                <a:cs typeface="Eudoxus Sans ExtraBold" pitchFamily="2" charset="0"/>
              </a:rPr>
              <a:t>Technical Details</a:t>
            </a:r>
          </a:p>
        </p:txBody>
      </p:sp>
      <p:sp>
        <p:nvSpPr>
          <p:cNvPr id="2" name="TextBox 1"/>
          <p:cNvSpPr txBox="1"/>
          <p:nvPr/>
        </p:nvSpPr>
        <p:spPr>
          <a:xfrm>
            <a:off x="478172" y="1241086"/>
            <a:ext cx="6560802" cy="420243"/>
          </a:xfrm>
          <a:prstGeom prst="rect">
            <a:avLst/>
          </a:prstGeom>
          <a:noFill/>
        </p:spPr>
        <p:txBody>
          <a:bodyPr wrap="square" rtlCol="0">
            <a:spAutoFit/>
          </a:bodyPr>
          <a:lstStyle/>
          <a:p>
            <a:pPr algn="just">
              <a:lnSpc>
                <a:spcPct val="150000"/>
              </a:lnSpc>
            </a:pPr>
            <a:r>
              <a:rPr lang="en-US" sz="1600" b="1" dirty="0" smtClean="0">
                <a:solidFill>
                  <a:schemeClr val="bg1"/>
                </a:solidFill>
                <a:latin typeface="Gilroy" panose="00000500000000000000" pitchFamily="2" charset="0"/>
              </a:rPr>
              <a:t>Frontend</a:t>
            </a:r>
            <a:endParaRPr lang="en-US" sz="1600" b="1" dirty="0">
              <a:solidFill>
                <a:schemeClr val="bg1"/>
              </a:solidFill>
              <a:latin typeface="Gilroy" panose="00000500000000000000" pitchFamily="2" charset="0"/>
            </a:endParaRPr>
          </a:p>
        </p:txBody>
      </p:sp>
      <p:sp>
        <p:nvSpPr>
          <p:cNvPr id="10" name="TextBox 9"/>
          <p:cNvSpPr txBox="1"/>
          <p:nvPr/>
        </p:nvSpPr>
        <p:spPr>
          <a:xfrm>
            <a:off x="478172" y="1748253"/>
            <a:ext cx="6560803" cy="170816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400" b="1" dirty="0" smtClean="0">
                <a:solidFill>
                  <a:schemeClr val="bg1"/>
                </a:solidFill>
                <a:latin typeface="Gilroy" panose="00000500000000000000" pitchFamily="2" charset="0"/>
              </a:rPr>
              <a:t>HTML and CSS: </a:t>
            </a:r>
            <a:r>
              <a:rPr lang="en-US" sz="1400" dirty="0" smtClean="0">
                <a:solidFill>
                  <a:schemeClr val="bg1">
                    <a:lumMod val="85000"/>
                  </a:schemeClr>
                </a:solidFill>
                <a:latin typeface="Gilroy" panose="00000500000000000000" pitchFamily="2" charset="0"/>
              </a:rPr>
              <a:t>For the web pages' layout, style, and design, make sure the information is arranged properly.</a:t>
            </a:r>
          </a:p>
          <a:p>
            <a:pPr algn="just">
              <a:lnSpc>
                <a:spcPct val="150000"/>
              </a:lnSpc>
            </a:pPr>
            <a:endParaRPr lang="en-US" sz="1400" dirty="0" smtClean="0">
              <a:solidFill>
                <a:schemeClr val="bg1">
                  <a:lumMod val="85000"/>
                </a:schemeClr>
              </a:solidFill>
              <a:latin typeface="Gilroy" panose="00000500000000000000" pitchFamily="2" charset="0"/>
            </a:endParaRPr>
          </a:p>
          <a:p>
            <a:pPr marL="285750" indent="-285750" algn="just">
              <a:lnSpc>
                <a:spcPct val="150000"/>
              </a:lnSpc>
              <a:buFont typeface="Wingdings" panose="05000000000000000000" pitchFamily="2" charset="2"/>
              <a:buChar char="v"/>
            </a:pPr>
            <a:r>
              <a:rPr lang="en-US" sz="1400" dirty="0" smtClean="0">
                <a:solidFill>
                  <a:schemeClr val="bg1"/>
                </a:solidFill>
                <a:latin typeface="Gilroy" panose="00000500000000000000" pitchFamily="2" charset="0"/>
              </a:rPr>
              <a:t>Bootstrap: </a:t>
            </a:r>
            <a:r>
              <a:rPr lang="en-US" sz="1400" dirty="0" smtClean="0">
                <a:solidFill>
                  <a:schemeClr val="bg1">
                    <a:lumMod val="85000"/>
                  </a:schemeClr>
                </a:solidFill>
                <a:latin typeface="Gilroy" panose="00000500000000000000" pitchFamily="2" charset="0"/>
              </a:rPr>
              <a:t>A front-end framework that makes it simple and quick to develop mobile-first, responsive pages.</a:t>
            </a:r>
          </a:p>
        </p:txBody>
      </p:sp>
      <p:sp>
        <p:nvSpPr>
          <p:cNvPr id="13" name="TextBox 12"/>
          <p:cNvSpPr txBox="1"/>
          <p:nvPr/>
        </p:nvSpPr>
        <p:spPr>
          <a:xfrm>
            <a:off x="478172" y="3543337"/>
            <a:ext cx="6560802" cy="420243"/>
          </a:xfrm>
          <a:prstGeom prst="rect">
            <a:avLst/>
          </a:prstGeom>
          <a:noFill/>
        </p:spPr>
        <p:txBody>
          <a:bodyPr wrap="square" rtlCol="0">
            <a:spAutoFit/>
          </a:bodyPr>
          <a:lstStyle/>
          <a:p>
            <a:pPr algn="just">
              <a:lnSpc>
                <a:spcPct val="150000"/>
              </a:lnSpc>
            </a:pPr>
            <a:r>
              <a:rPr lang="en-US" sz="1600" b="1" dirty="0" smtClean="0">
                <a:solidFill>
                  <a:schemeClr val="bg1"/>
                </a:solidFill>
                <a:latin typeface="Gilroy" panose="00000500000000000000" pitchFamily="2" charset="0"/>
              </a:rPr>
              <a:t>Backend</a:t>
            </a:r>
          </a:p>
        </p:txBody>
      </p:sp>
      <p:sp>
        <p:nvSpPr>
          <p:cNvPr id="14" name="TextBox 13"/>
          <p:cNvSpPr txBox="1"/>
          <p:nvPr/>
        </p:nvSpPr>
        <p:spPr>
          <a:xfrm>
            <a:off x="478172" y="4050504"/>
            <a:ext cx="6560803" cy="73866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400" b="1" dirty="0" smtClean="0">
                <a:solidFill>
                  <a:schemeClr val="bg1"/>
                </a:solidFill>
                <a:latin typeface="Gilroy" panose="00000500000000000000" pitchFamily="2" charset="0"/>
              </a:rPr>
              <a:t>Python: </a:t>
            </a:r>
            <a:r>
              <a:rPr lang="en-US" sz="1400" dirty="0" smtClean="0">
                <a:solidFill>
                  <a:schemeClr val="bg1">
                    <a:lumMod val="85000"/>
                  </a:schemeClr>
                </a:solidFill>
                <a:latin typeface="Gilroy" panose="00000500000000000000" pitchFamily="2" charset="0"/>
              </a:rPr>
              <a:t>To maintain the server-side scripting language that handles user requests, Registrations, and database interactions we are using Python</a:t>
            </a:r>
          </a:p>
        </p:txBody>
      </p:sp>
      <p:sp>
        <p:nvSpPr>
          <p:cNvPr id="15" name="TextBox 14"/>
          <p:cNvSpPr txBox="1"/>
          <p:nvPr/>
        </p:nvSpPr>
        <p:spPr>
          <a:xfrm>
            <a:off x="478172" y="4839864"/>
            <a:ext cx="6560802" cy="420243"/>
          </a:xfrm>
          <a:prstGeom prst="rect">
            <a:avLst/>
          </a:prstGeom>
          <a:noFill/>
        </p:spPr>
        <p:txBody>
          <a:bodyPr wrap="square" rtlCol="0">
            <a:spAutoFit/>
          </a:bodyPr>
          <a:lstStyle/>
          <a:p>
            <a:pPr algn="just">
              <a:lnSpc>
                <a:spcPct val="150000"/>
              </a:lnSpc>
            </a:pPr>
            <a:r>
              <a:rPr lang="en-US" sz="1600" b="1" dirty="0" smtClean="0">
                <a:solidFill>
                  <a:schemeClr val="bg1"/>
                </a:solidFill>
                <a:latin typeface="Gilroy" panose="00000500000000000000" pitchFamily="2" charset="0"/>
              </a:rPr>
              <a:t>Datebase</a:t>
            </a:r>
          </a:p>
        </p:txBody>
      </p:sp>
      <p:sp>
        <p:nvSpPr>
          <p:cNvPr id="16" name="TextBox 15"/>
          <p:cNvSpPr txBox="1"/>
          <p:nvPr/>
        </p:nvSpPr>
        <p:spPr>
          <a:xfrm>
            <a:off x="478172" y="5347031"/>
            <a:ext cx="6560803" cy="73866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400" b="1" dirty="0" smtClean="0">
                <a:solidFill>
                  <a:schemeClr val="bg1"/>
                </a:solidFill>
                <a:latin typeface="Gilroy" panose="00000500000000000000" pitchFamily="2" charset="0"/>
              </a:rPr>
              <a:t>SQLite: </a:t>
            </a:r>
            <a:r>
              <a:rPr lang="en-US" sz="1400" dirty="0" smtClean="0">
                <a:solidFill>
                  <a:schemeClr val="bg1">
                    <a:lumMod val="85000"/>
                  </a:schemeClr>
                </a:solidFill>
                <a:latin typeface="Gilroy" panose="00000500000000000000" pitchFamily="2" charset="0"/>
              </a:rPr>
              <a:t>The database management system to store tutor details, registration information, and availability information.</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36998"/>
            <a:ext cx="6069727" cy="3832920"/>
          </a:xfrm>
          <a:prstGeom prst="rect">
            <a:avLst/>
          </a:prstGeom>
        </p:spPr>
      </p:pic>
    </p:spTree>
    <p:extLst>
      <p:ext uri="{BB962C8B-B14F-4D97-AF65-F5344CB8AC3E}">
        <p14:creationId xmlns:p14="http://schemas.microsoft.com/office/powerpoint/2010/main" val="34444105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1"/>
          <p:cNvSpPr/>
          <p:nvPr/>
        </p:nvSpPr>
        <p:spPr>
          <a:xfrm>
            <a:off x="5337233" y="4064207"/>
            <a:ext cx="1517535" cy="419100"/>
          </a:xfrm>
          <a:prstGeom prst="rect">
            <a:avLst/>
          </a:prstGeom>
          <a:noFill/>
          <a:ln/>
        </p:spPr>
        <p:txBody>
          <a:bodyPr wrap="square" lIns="0" tIns="0" rIns="0" bIns="0" rtlCol="0" anchor="t"/>
          <a:lstStyle/>
          <a:p>
            <a:pPr>
              <a:lnSpc>
                <a:spcPts val="3200"/>
              </a:lnSpc>
            </a:pPr>
            <a:r>
              <a:rPr lang="en-US" sz="1600" dirty="0" smtClean="0">
                <a:solidFill>
                  <a:srgbClr val="FFFFFF">
                    <a:alpha val="100000"/>
                  </a:srgbClr>
                </a:solidFill>
                <a:latin typeface="Gilroy Medium" panose="00000600000000000000" pitchFamily="2" charset="0"/>
                <a:ea typeface="Fira Sans Medium"/>
                <a:cs typeface="Eudoxus Sans ExtraBold" pitchFamily="2" charset="0"/>
              </a:rPr>
              <a:t>Thank You From</a:t>
            </a:r>
            <a:endParaRPr lang="en-US" sz="1600" dirty="0">
              <a:latin typeface="Gilroy Medium" panose="00000600000000000000" pitchFamily="2" charset="0"/>
              <a:ea typeface="Fira Sans Medium"/>
              <a:cs typeface="Eudoxus Sans ExtraBold" pitchFamily="2" charset="0"/>
            </a:endParaRPr>
          </a:p>
        </p:txBody>
      </p:sp>
      <p:sp>
        <p:nvSpPr>
          <p:cNvPr id="10" name="TextBox 9"/>
          <p:cNvSpPr txBox="1"/>
          <p:nvPr/>
        </p:nvSpPr>
        <p:spPr>
          <a:xfrm>
            <a:off x="980657" y="4336481"/>
            <a:ext cx="10230686" cy="1938992"/>
          </a:xfrm>
          <a:prstGeom prst="rect">
            <a:avLst/>
          </a:prstGeom>
          <a:noFill/>
        </p:spPr>
        <p:txBody>
          <a:bodyPr wrap="none" rtlCol="0">
            <a:spAutoFit/>
          </a:bodyPr>
          <a:lstStyle/>
          <a:p>
            <a:r>
              <a:rPr lang="en-US" sz="12000" b="1" dirty="0" smtClean="0">
                <a:solidFill>
                  <a:schemeClr val="bg1"/>
                </a:solidFill>
                <a:latin typeface="Poppins" panose="00000500000000000000" pitchFamily="2" charset="0"/>
                <a:cs typeface="Poppins" panose="00000500000000000000" pitchFamily="2" charset="0"/>
              </a:rPr>
              <a:t>SmartTutors</a:t>
            </a:r>
            <a:endParaRPr lang="en-US" sz="12000" b="1" dirty="0">
              <a:solidFill>
                <a:schemeClr val="bg1"/>
              </a:solidFill>
              <a:latin typeface="Poppins" panose="00000500000000000000" pitchFamily="2" charset="0"/>
              <a:cs typeface="Poppins" panose="00000500000000000000" pitchFamily="2" charset="0"/>
            </a:endParaRPr>
          </a:p>
        </p:txBody>
      </p:sp>
      <p:pic>
        <p:nvPicPr>
          <p:cNvPr id="7" name="Picture 6"/>
          <p:cNvPicPr>
            <a:picLocks noChangeAspect="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31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26" name="Picture 2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21" name="TextBox 20"/>
          <p:cNvSpPr txBox="1"/>
          <p:nvPr/>
        </p:nvSpPr>
        <p:spPr>
          <a:xfrm>
            <a:off x="4602643" y="6144794"/>
            <a:ext cx="3070071" cy="276999"/>
          </a:xfrm>
          <a:prstGeom prst="rect">
            <a:avLst/>
          </a:prstGeom>
          <a:noFill/>
        </p:spPr>
        <p:txBody>
          <a:bodyPr wrap="none" rtlCol="0">
            <a:spAutoFit/>
          </a:bodyPr>
          <a:lstStyle/>
          <a:p>
            <a:r>
              <a:rPr lang="en-US" sz="1200" dirty="0" smtClean="0">
                <a:solidFill>
                  <a:schemeClr val="bg1"/>
                </a:solidFill>
                <a:latin typeface="Gilroy Medium" panose="00000600000000000000" pitchFamily="2" charset="0"/>
                <a:cs typeface="Poppins" panose="00000500000000000000" pitchFamily="2" charset="0"/>
              </a:rPr>
              <a:t>Let Me Know If You Have Any Questions</a:t>
            </a:r>
            <a:endParaRPr lang="en-US" sz="1200" dirty="0">
              <a:solidFill>
                <a:schemeClr val="bg1"/>
              </a:solidFill>
              <a:latin typeface="Gilroy Medium" panose="00000600000000000000" pitchFamily="2" charset="0"/>
              <a:cs typeface="Poppins" panose="00000500000000000000" pitchFamily="2" charset="0"/>
            </a:endParaRPr>
          </a:p>
        </p:txBody>
      </p:sp>
      <p:pic>
        <p:nvPicPr>
          <p:cNvPr id="3" name="Picture 2"/>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101128" y="913603"/>
            <a:ext cx="5989742" cy="3150604"/>
          </a:xfrm>
          <a:prstGeom prst="rect">
            <a:avLst/>
          </a:prstGeom>
        </p:spPr>
      </p:pic>
    </p:spTree>
    <p:extLst>
      <p:ext uri="{BB962C8B-B14F-4D97-AF65-F5344CB8AC3E}">
        <p14:creationId xmlns:p14="http://schemas.microsoft.com/office/powerpoint/2010/main" val="1432403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418</Words>
  <Application>Microsoft Office PowerPoint</Application>
  <PresentationFormat>Widescreen</PresentationFormat>
  <Paragraphs>39</Paragraphs>
  <Slides>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Calibri Light</vt:lpstr>
      <vt:lpstr>Eudoxus Sans ExtraBold</vt:lpstr>
      <vt:lpstr>Fira Sans Medium</vt:lpstr>
      <vt:lpstr>Gilroy</vt:lpstr>
      <vt:lpstr>Gilroy Medium</vt:lpstr>
      <vt:lpstr>Poppins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Rihan Rahman</dc:creator>
  <cp:lastModifiedBy>Rihan Rahman</cp:lastModifiedBy>
  <cp:revision>21</cp:revision>
  <dcterms:created xsi:type="dcterms:W3CDTF">2024-12-04T15:15:05Z</dcterms:created>
  <dcterms:modified xsi:type="dcterms:W3CDTF">2024-12-08T12:20:10Z</dcterms:modified>
</cp:coreProperties>
</file>